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7BBE75F-64BA-4A09-82DA-9CE5F289DEC5}" type="datetimeFigureOut">
              <a:rPr lang="it-IT" smtClean="0"/>
              <a:t>08/03/2016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182720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BBE75F-64BA-4A09-82DA-9CE5F289DEC5}" type="datetimeFigureOut">
              <a:rPr lang="it-IT" smtClean="0"/>
              <a:t>08/03/2016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6210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BBE75F-64BA-4A09-82DA-9CE5F289DEC5}" type="datetimeFigureOut">
              <a:rPr lang="it-IT" smtClean="0"/>
              <a:t>08/03/2016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1673840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A14D3F7-2F8E-44C7-A5BB-561799BD210F}"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1347860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92C40B4-EA7D-4447-9E2D-7F24E450F9C9}"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3217449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AAE896E-71F8-4596-B41D-18D98FF05677}"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3156020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709C85B-795C-4A7E-B9FF-14C2ADF27307}"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4068687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AB2C0725-1E55-4EFE-8C4D-58751EB7F889}"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4097790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43F79D09-460A-40BF-97FB-FC5835A9D1E7}"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810869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2D9C5AB8-D0C7-4B02-A2C6-BE08495CCCF5}"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3792728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6191692-14E3-403F-A3E9-5D742014B4DB}"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309767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BBE75F-64BA-4A09-82DA-9CE5F289DEC5}" type="datetimeFigureOut">
              <a:rPr lang="it-IT" smtClean="0"/>
              <a:t>08/03/2016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2800759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2302B01-54C5-42FC-A0E7-0D26B1304F6E}"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1631923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D6C0931-5774-4769-8E4A-C39EC5200D5F}"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3666848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B8501BE-02E9-4BC6-8638-E0BC8457CB55}"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30023532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CABE7ED0-7101-4C05-903F-08A03082A5DA}"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val="411483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BBE75F-64BA-4A09-82DA-9CE5F289DEC5}" type="datetimeFigureOut">
              <a:rPr lang="it-IT" smtClean="0"/>
              <a:t>08/03/2016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23839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7BBE75F-64BA-4A09-82DA-9CE5F289DEC5}" type="datetimeFigureOut">
              <a:rPr lang="it-IT" smtClean="0"/>
              <a:t>08/03/2016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365261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7BBE75F-64BA-4A09-82DA-9CE5F289DEC5}" type="datetimeFigureOut">
              <a:rPr lang="it-IT" smtClean="0"/>
              <a:t>08/03/2016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231322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BBE75F-64BA-4A09-82DA-9CE5F289DEC5}" type="datetimeFigureOut">
              <a:rPr lang="it-IT" smtClean="0"/>
              <a:t>08/03/2016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554381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BBE75F-64BA-4A09-82DA-9CE5F289DEC5}" type="datetimeFigureOut">
              <a:rPr lang="it-IT" smtClean="0"/>
              <a:t>08/03/2016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216914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BBE75F-64BA-4A09-82DA-9CE5F289DEC5}" type="datetimeFigureOut">
              <a:rPr lang="it-IT" smtClean="0"/>
              <a:t>08/03/2016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180833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BBE75F-64BA-4A09-82DA-9CE5F289DEC5}" type="datetimeFigureOut">
              <a:rPr lang="it-IT" smtClean="0"/>
              <a:t>08/03/2016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CA5E140-AEFB-4771-9FC9-3CA911382502}" type="slidenum">
              <a:rPr lang="it-IT" smtClean="0"/>
              <a:t>‹N›</a:t>
            </a:fld>
            <a:endParaRPr lang="it-IT"/>
          </a:p>
        </p:txBody>
      </p:sp>
    </p:spTree>
    <p:extLst>
      <p:ext uri="{BB962C8B-B14F-4D97-AF65-F5344CB8AC3E}">
        <p14:creationId xmlns:p14="http://schemas.microsoft.com/office/powerpoint/2010/main" val="1919925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BE75F-64BA-4A09-82DA-9CE5F289DEC5}" type="datetimeFigureOut">
              <a:rPr lang="it-IT" smtClean="0"/>
              <a:t>08/03/2016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5E140-AEFB-4771-9FC9-3CA911382502}" type="slidenum">
              <a:rPr lang="it-IT" smtClean="0"/>
              <a:t>‹N›</a:t>
            </a:fld>
            <a:endParaRPr lang="it-IT"/>
          </a:p>
        </p:txBody>
      </p:sp>
    </p:spTree>
    <p:extLst>
      <p:ext uri="{BB962C8B-B14F-4D97-AF65-F5344CB8AC3E}">
        <p14:creationId xmlns:p14="http://schemas.microsoft.com/office/powerpoint/2010/main" val="2483579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Arial" charset="0"/>
              </a:defRPr>
            </a:lvl1pPr>
          </a:lstStyle>
          <a:p>
            <a:pPr fontAlgn="base">
              <a:spcBef>
                <a:spcPct val="0"/>
              </a:spcBef>
              <a:spcAft>
                <a:spcPct val="0"/>
              </a:spcAft>
              <a:defRPr/>
            </a:pPr>
            <a:endParaRPr lang="it-IT">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Arial" charset="0"/>
              </a:defRPr>
            </a:lvl1pPr>
          </a:lstStyle>
          <a:p>
            <a:pPr fontAlgn="base">
              <a:spcBef>
                <a:spcPct val="0"/>
              </a:spcBef>
              <a:spcAft>
                <a:spcPct val="0"/>
              </a:spcAft>
              <a:defRPr/>
            </a:pPr>
            <a:endParaRPr lang="it-IT">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D0C17CF-4C10-4AA5-90D6-1831622AB202}" type="slidenum">
              <a:rPr lang="it-IT" altLang="it-IT">
                <a:solidFill>
                  <a:srgbClr val="000000"/>
                </a:solidFill>
              </a:rPr>
              <a:pPr fontAlgn="base">
                <a:spcBef>
                  <a:spcPct val="0"/>
                </a:spcBef>
                <a:spcAft>
                  <a:spcPct val="0"/>
                </a:spcAft>
              </a:pPr>
              <a:t>‹N›</a:t>
            </a:fld>
            <a:endParaRPr lang="it-IT" altLang="it-IT">
              <a:solidFill>
                <a:srgbClr val="000000"/>
              </a:solidFill>
            </a:endParaRPr>
          </a:p>
        </p:txBody>
      </p:sp>
    </p:spTree>
    <p:extLst>
      <p:ext uri="{BB962C8B-B14F-4D97-AF65-F5344CB8AC3E}">
        <p14:creationId xmlns:p14="http://schemas.microsoft.com/office/powerpoint/2010/main" val="29727584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oleObject" Target="???" TargetMode="Externa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209800" y="2130425"/>
            <a:ext cx="7772400" cy="1874838"/>
          </a:xfrm>
        </p:spPr>
        <p:txBody>
          <a:bodyPr>
            <a:normAutofit fontScale="90000"/>
          </a:bodyPr>
          <a:lstStyle/>
          <a:p>
            <a:pPr eaLnBrk="1" hangingPunct="1">
              <a:defRPr/>
            </a:pPr>
            <a:r>
              <a:rPr lang="it-IT" b="1" dirty="0" smtClean="0">
                <a:solidFill>
                  <a:srgbClr val="FF0000"/>
                </a:solidFill>
                <a:ea typeface="+mj-ea"/>
              </a:rPr>
              <a:t>La riorganizzazione del processo degli acquisti </a:t>
            </a:r>
            <a:r>
              <a:rPr lang="en-US" b="1" dirty="0" err="1" smtClean="0">
                <a:solidFill>
                  <a:srgbClr val="FF0000"/>
                </a:solidFill>
                <a:ea typeface="+mj-ea"/>
              </a:rPr>
              <a:t>nel</a:t>
            </a:r>
            <a:r>
              <a:rPr lang="en-US" b="1" dirty="0" smtClean="0">
                <a:solidFill>
                  <a:srgbClr val="FF0000"/>
                </a:solidFill>
                <a:ea typeface="+mj-ea"/>
              </a:rPr>
              <a:t> </a:t>
            </a:r>
            <a:r>
              <a:rPr lang="en-US" b="1" dirty="0" err="1" smtClean="0">
                <a:solidFill>
                  <a:srgbClr val="FF0000"/>
                </a:solidFill>
                <a:ea typeface="+mj-ea"/>
              </a:rPr>
              <a:t>sistema</a:t>
            </a:r>
            <a:r>
              <a:rPr lang="en-US" b="1" dirty="0" smtClean="0">
                <a:solidFill>
                  <a:srgbClr val="FF0000"/>
                </a:solidFill>
                <a:ea typeface="+mj-ea"/>
              </a:rPr>
              <a:t> </a:t>
            </a:r>
            <a:r>
              <a:rPr lang="en-US" b="1" dirty="0" err="1" smtClean="0">
                <a:solidFill>
                  <a:srgbClr val="FF0000"/>
                </a:solidFill>
                <a:ea typeface="+mj-ea"/>
              </a:rPr>
              <a:t>delle</a:t>
            </a:r>
            <a:r>
              <a:rPr lang="en-US" b="1" dirty="0" smtClean="0">
                <a:solidFill>
                  <a:srgbClr val="FF0000"/>
                </a:solidFill>
                <a:ea typeface="+mj-ea"/>
              </a:rPr>
              <a:t> </a:t>
            </a:r>
            <a:r>
              <a:rPr lang="en-US" b="1" dirty="0" err="1" smtClean="0">
                <a:solidFill>
                  <a:srgbClr val="FF0000"/>
                </a:solidFill>
                <a:ea typeface="+mj-ea"/>
              </a:rPr>
              <a:t>Regioni</a:t>
            </a:r>
            <a:endParaRPr lang="en-US" b="1" dirty="0" smtClean="0">
              <a:solidFill>
                <a:srgbClr val="FF0000"/>
              </a:solidFill>
              <a:ea typeface="+mj-ea"/>
            </a:endParaRPr>
          </a:p>
        </p:txBody>
      </p:sp>
      <p:sp>
        <p:nvSpPr>
          <p:cNvPr id="7" name="Subtitle 6"/>
          <p:cNvSpPr>
            <a:spLocks noGrp="1"/>
          </p:cNvSpPr>
          <p:nvPr>
            <p:ph type="subTitle" idx="1"/>
          </p:nvPr>
        </p:nvSpPr>
        <p:spPr>
          <a:xfrm>
            <a:off x="2855913" y="4365625"/>
            <a:ext cx="6400800" cy="1752600"/>
          </a:xfrm>
        </p:spPr>
        <p:txBody>
          <a:bodyPr/>
          <a:lstStyle/>
          <a:p>
            <a:pPr eaLnBrk="1" hangingPunct="1"/>
            <a:endParaRPr lang="en-US" altLang="it-IT" dirty="0" smtClean="0"/>
          </a:p>
          <a:p>
            <a:pPr eaLnBrk="1" hangingPunct="1"/>
            <a:r>
              <a:rPr lang="en-US" altLang="it-IT" b="1" dirty="0" smtClean="0"/>
              <a:t>Pierdanilo Melandro</a:t>
            </a:r>
          </a:p>
          <a:p>
            <a:pPr eaLnBrk="1" hangingPunct="1"/>
            <a:r>
              <a:rPr lang="en-US" altLang="it-IT" dirty="0" smtClean="0"/>
              <a:t>ITACA</a:t>
            </a:r>
          </a:p>
        </p:txBody>
      </p:sp>
      <p:pic>
        <p:nvPicPr>
          <p:cNvPr id="14339" name="Picture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476250"/>
            <a:ext cx="24892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6961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eaLnBrk="1" hangingPunct="1"/>
            <a:r>
              <a:rPr lang="en-US" altLang="it-IT" sz="3600"/>
              <a:t>Le novità della legge di stabilità 2016</a:t>
            </a:r>
          </a:p>
        </p:txBody>
      </p:sp>
      <p:sp>
        <p:nvSpPr>
          <p:cNvPr id="5" name="Rectangle 4"/>
          <p:cNvSpPr/>
          <p:nvPr/>
        </p:nvSpPr>
        <p:spPr>
          <a:xfrm>
            <a:off x="2063750" y="1223963"/>
            <a:ext cx="8280400" cy="5632450"/>
          </a:xfrm>
          <a:prstGeom prst="rect">
            <a:avLst/>
          </a:prstGeom>
        </p:spPr>
        <p:txBody>
          <a:bodyPr>
            <a:spAutoFit/>
          </a:bodyPr>
          <a:lstStyle>
            <a:lvl1pPr marL="285750" indent="-28575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buFontTx/>
              <a:buChar char="-"/>
            </a:pPr>
            <a:r>
              <a:rPr lang="it-IT" altLang="it-IT" sz="2000" b="1"/>
              <a:t>Proroghe</a:t>
            </a:r>
            <a:endParaRPr lang="it-IT" altLang="it-IT" sz="2000"/>
          </a:p>
          <a:p>
            <a:pPr algn="just" eaLnBrk="1" hangingPunct="1">
              <a:buFont typeface="Arial" panose="020B0604020202020204" pitchFamily="34" charset="0"/>
              <a:buChar char="•"/>
            </a:pPr>
            <a:r>
              <a:rPr lang="it-IT" altLang="it-IT" sz="2000"/>
              <a:t>I singoli contratti relativi alle categorie merceologiche individuate dal decreto di cui al comma 548, in essere alla data di entrata in vigore della presente legge, </a:t>
            </a:r>
            <a:r>
              <a:rPr lang="it-IT" altLang="it-IT" sz="2000" b="1">
                <a:solidFill>
                  <a:srgbClr val="FF0000"/>
                </a:solidFill>
              </a:rPr>
              <a:t>non possono essere prorogati oltre la data di attivazione del contratto aggiudicato dalla centrale di committenza </a:t>
            </a:r>
            <a:r>
              <a:rPr lang="it-IT" altLang="it-IT" sz="2000"/>
              <a:t>individuata ai sensi dei commi da 548 a 552. Le proroghe disposte in violazione della presente disposizione sono nulle e costituiscono illecito disciplinare e sono causa di responsabilità amministrativa.</a:t>
            </a:r>
          </a:p>
          <a:p>
            <a:pPr algn="just" eaLnBrk="1" hangingPunct="1"/>
            <a:endParaRPr lang="it-IT" altLang="it-IT" sz="1400"/>
          </a:p>
          <a:p>
            <a:pPr algn="just" eaLnBrk="1" hangingPunct="1"/>
            <a:r>
              <a:rPr lang="it-IT" altLang="it-IT" sz="2000" b="1"/>
              <a:t>- Assunzioni</a:t>
            </a:r>
            <a:endParaRPr lang="it-IT" altLang="it-IT" sz="2000"/>
          </a:p>
          <a:p>
            <a:pPr algn="just" eaLnBrk="1" hangingPunct="1">
              <a:buFont typeface="Arial" panose="020B0604020202020204" pitchFamily="34" charset="0"/>
              <a:buChar char="•"/>
            </a:pPr>
            <a:r>
              <a:rPr lang="it-IT" altLang="it-IT" sz="2000"/>
              <a:t>Le regioni sono autorizzate ad assumere personale strettamente necessario ad assicurare la piena funzionalità dei soggetti aggregatori di cui all</a:t>
            </a:r>
            <a:r>
              <a:rPr lang="it-IT" altLang="en-US" sz="2000"/>
              <a:t>’</a:t>
            </a:r>
            <a:r>
              <a:rPr lang="it-IT" altLang="it-IT" sz="2000"/>
              <a:t>articolo 9 del decreto-legge 24 aprile 2014, n. 66, convertito, con modificazioni, dalla legge 23 giugno 2014, n. 89, in deroga ai vincoli assunzionali previsti dalla normativa vigente, nei limiti del finanziamento derivante dal Fondo di cui al comma 9 del medesimo articolo 9 del decreto-legge n. 66 del 2014.</a:t>
            </a:r>
          </a:p>
        </p:txBody>
      </p:sp>
    </p:spTree>
    <p:extLst>
      <p:ext uri="{BB962C8B-B14F-4D97-AF65-F5344CB8AC3E}">
        <p14:creationId xmlns:p14="http://schemas.microsoft.com/office/powerpoint/2010/main" val="2470315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eaLnBrk="1" hangingPunct="1"/>
            <a:r>
              <a:rPr lang="en-US" altLang="it-IT" sz="3200" b="1">
                <a:solidFill>
                  <a:srgbClr val="FF0000"/>
                </a:solidFill>
              </a:rPr>
              <a:t>Le novità della legge di stabilità 2016</a:t>
            </a:r>
          </a:p>
        </p:txBody>
      </p:sp>
      <p:sp>
        <p:nvSpPr>
          <p:cNvPr id="25602" name="Rectangle 4"/>
          <p:cNvSpPr>
            <a:spLocks noChangeArrowheads="1"/>
          </p:cNvSpPr>
          <p:nvPr/>
        </p:nvSpPr>
        <p:spPr bwMode="auto">
          <a:xfrm>
            <a:off x="1919288" y="1341438"/>
            <a:ext cx="8280400"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buFontTx/>
              <a:buChar char="-"/>
            </a:pPr>
            <a:r>
              <a:rPr lang="it-IT" altLang="it-IT" sz="1800" b="1"/>
              <a:t>Acquisti informatici</a:t>
            </a:r>
            <a:endParaRPr lang="it-IT" altLang="it-IT" sz="1800"/>
          </a:p>
          <a:p>
            <a:pPr algn="just" eaLnBrk="1" hangingPunct="1">
              <a:lnSpc>
                <a:spcPct val="120000"/>
              </a:lnSpc>
              <a:buFont typeface="Arial" panose="020B0604020202020204" pitchFamily="34" charset="0"/>
              <a:buChar char="•"/>
            </a:pPr>
            <a:r>
              <a:rPr lang="it-IT" altLang="it-IT" sz="1800"/>
              <a:t>Al fine di garantire l</a:t>
            </a:r>
            <a:r>
              <a:rPr lang="it-IT" altLang="en-US" sz="1800"/>
              <a:t>’</a:t>
            </a:r>
            <a:r>
              <a:rPr lang="it-IT" altLang="it-IT" sz="1800"/>
              <a:t>ottimizzazione e la razionalizzazione degli acquisti di beni e servizi informatici e di connettivita</a:t>
            </a:r>
            <a:r>
              <a:rPr lang="it-IT" altLang="en-US" sz="1800"/>
              <a:t>’</a:t>
            </a:r>
            <a:r>
              <a:rPr lang="it-IT" altLang="ja-JP" sz="1800"/>
              <a:t>, fermi restando gli obblighi di acquisizione centralizzata previsti per i beni e servizi dalla normativa vigente, le amministrazioni pubbliche e le societa</a:t>
            </a:r>
            <a:r>
              <a:rPr lang="it-IT" altLang="en-US" sz="1800"/>
              <a:t>’</a:t>
            </a:r>
            <a:r>
              <a:rPr lang="it-IT" altLang="ja-JP" sz="1800"/>
              <a:t> inserite nel conto economico consolidato della pubblica amministrazione, come individuate dall</a:t>
            </a:r>
            <a:r>
              <a:rPr lang="it-IT" altLang="en-US" sz="1800"/>
              <a:t>’</a:t>
            </a:r>
            <a:r>
              <a:rPr lang="it-IT" altLang="ja-JP" sz="1800"/>
              <a:t>Istituto nazionale di statistica (ISTAT) ai sensi dell</a:t>
            </a:r>
            <a:r>
              <a:rPr lang="it-IT" altLang="en-US" sz="1800"/>
              <a:t>’</a:t>
            </a:r>
            <a:r>
              <a:rPr lang="it-IT" altLang="ja-JP" sz="1800"/>
              <a:t>articolo 1 della legge 31 dicembre 2009, n. 196, provvedono ai propri approvvigionamenti esclusivamente tramite Consip SpA o i soggetti aggregatori, ivi comprese le centrali di committenza regionali, per i beni e i servizi disponibili presso gli stessi soggetti. </a:t>
            </a:r>
            <a:endParaRPr lang="it-IT" altLang="it-IT" sz="1800"/>
          </a:p>
        </p:txBody>
      </p:sp>
    </p:spTree>
    <p:extLst>
      <p:ext uri="{BB962C8B-B14F-4D97-AF65-F5344CB8AC3E}">
        <p14:creationId xmlns:p14="http://schemas.microsoft.com/office/powerpoint/2010/main" val="1833828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err="1" smtClean="0">
                <a:solidFill>
                  <a:srgbClr val="FF0000"/>
                </a:solidFill>
                <a:ea typeface="+mj-ea"/>
              </a:rPr>
              <a:t>Problemi</a:t>
            </a:r>
            <a:r>
              <a:rPr lang="en-US" b="1" dirty="0" smtClean="0">
                <a:solidFill>
                  <a:srgbClr val="FF0000"/>
                </a:solidFill>
                <a:ea typeface="+mj-ea"/>
              </a:rPr>
              <a:t> </a:t>
            </a:r>
            <a:r>
              <a:rPr lang="en-US" b="1" dirty="0" err="1" smtClean="0">
                <a:solidFill>
                  <a:srgbClr val="FF0000"/>
                </a:solidFill>
                <a:ea typeface="+mj-ea"/>
              </a:rPr>
              <a:t>aperti</a:t>
            </a:r>
            <a:endParaRPr lang="en-US" b="1" dirty="0">
              <a:solidFill>
                <a:srgbClr val="FF0000"/>
              </a:solidFill>
              <a:ea typeface="+mj-ea"/>
            </a:endParaRPr>
          </a:p>
        </p:txBody>
      </p:sp>
      <p:sp>
        <p:nvSpPr>
          <p:cNvPr id="4" name="Rectangle 3"/>
          <p:cNvSpPr/>
          <p:nvPr/>
        </p:nvSpPr>
        <p:spPr>
          <a:xfrm>
            <a:off x="2135189" y="1997076"/>
            <a:ext cx="8137525" cy="2462213"/>
          </a:xfrm>
          <a:prstGeom prst="rect">
            <a:avLst/>
          </a:prstGeom>
        </p:spPr>
        <p:txBody>
          <a:bodyPr>
            <a:spAutoFit/>
          </a:bodyPr>
          <a:lstStyle>
            <a:lvl1pPr marL="342900" indent="-34290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buFont typeface="Arial" panose="020B0604020202020204" pitchFamily="34" charset="0"/>
              <a:buChar char="•"/>
            </a:pPr>
            <a:r>
              <a:rPr lang="it-IT" altLang="it-IT" sz="2200" dirty="0"/>
              <a:t>I c.d. </a:t>
            </a:r>
            <a:r>
              <a:rPr lang="it-IT" altLang="en-US" sz="2200" dirty="0"/>
              <a:t>“</a:t>
            </a:r>
            <a:r>
              <a:rPr lang="it-IT" altLang="it-IT" sz="2200" b="1" dirty="0"/>
              <a:t>contratti ponte</a:t>
            </a:r>
            <a:r>
              <a:rPr lang="it-IT" altLang="en-US" sz="2200" dirty="0"/>
              <a:t>”</a:t>
            </a:r>
            <a:r>
              <a:rPr lang="it-IT" altLang="it-IT" sz="2200" dirty="0"/>
              <a:t> e le proroghe valide per tutte le amministrazioni  con clausola di risoluzione anticipata al momento della contrattualizzazione da parte dei soggetto aggregatore regionale.</a:t>
            </a:r>
          </a:p>
          <a:p>
            <a:pPr algn="just" eaLnBrk="1" hangingPunct="1">
              <a:buFont typeface="Arial" panose="020B0604020202020204" pitchFamily="34" charset="0"/>
              <a:buChar char="•"/>
            </a:pPr>
            <a:endParaRPr lang="it-IT" altLang="it-IT" sz="1100" dirty="0"/>
          </a:p>
          <a:p>
            <a:pPr algn="just" eaLnBrk="1" hangingPunct="1">
              <a:buFont typeface="Arial" panose="020B0604020202020204" pitchFamily="34" charset="0"/>
              <a:buChar char="•"/>
            </a:pPr>
            <a:r>
              <a:rPr lang="it-IT" altLang="it-IT" sz="2200" dirty="0"/>
              <a:t>La </a:t>
            </a:r>
            <a:r>
              <a:rPr lang="it-IT" altLang="it-IT" sz="2200" b="1" dirty="0"/>
              <a:t>programmazione integrata</a:t>
            </a:r>
          </a:p>
          <a:p>
            <a:pPr algn="just" eaLnBrk="1" hangingPunct="1"/>
            <a:endParaRPr lang="it-IT" altLang="it-IT" sz="1100" dirty="0"/>
          </a:p>
          <a:p>
            <a:pPr algn="just" eaLnBrk="1" hangingPunct="1">
              <a:buFont typeface="Arial" panose="020B0604020202020204" pitchFamily="34" charset="0"/>
              <a:buChar char="•"/>
            </a:pPr>
            <a:r>
              <a:rPr lang="it-IT" altLang="it-IT" sz="2200" dirty="0"/>
              <a:t>La </a:t>
            </a:r>
            <a:r>
              <a:rPr lang="it-IT" altLang="it-IT" sz="2200" b="1" dirty="0"/>
              <a:t>formazione</a:t>
            </a:r>
            <a:endParaRPr lang="en-US" altLang="it-IT" sz="2200" b="1" dirty="0"/>
          </a:p>
        </p:txBody>
      </p:sp>
    </p:spTree>
    <p:extLst>
      <p:ext uri="{BB962C8B-B14F-4D97-AF65-F5344CB8AC3E}">
        <p14:creationId xmlns:p14="http://schemas.microsoft.com/office/powerpoint/2010/main" val="355613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ChangeArrowheads="1"/>
          </p:cNvSpPr>
          <p:nvPr/>
        </p:nvSpPr>
        <p:spPr bwMode="auto">
          <a:xfrm>
            <a:off x="1992314" y="620713"/>
            <a:ext cx="79200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it-IT" altLang="it-IT" b="1">
                <a:solidFill>
                  <a:srgbClr val="FF0000"/>
                </a:solidFill>
              </a:rPr>
              <a:t>Normativa di riferimento</a:t>
            </a:r>
            <a:endParaRPr lang="en-US" altLang="it-IT" b="1">
              <a:solidFill>
                <a:srgbClr val="FF0000"/>
              </a:solidFill>
            </a:endParaRPr>
          </a:p>
        </p:txBody>
      </p:sp>
      <p:sp>
        <p:nvSpPr>
          <p:cNvPr id="13" name="TextBox 12"/>
          <p:cNvSpPr txBox="1"/>
          <p:nvPr/>
        </p:nvSpPr>
        <p:spPr>
          <a:xfrm>
            <a:off x="2135189" y="1268414"/>
            <a:ext cx="7921625" cy="5919787"/>
          </a:xfrm>
          <a:prstGeom prst="rect">
            <a:avLst/>
          </a:prstGeom>
          <a:noFill/>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n-US" altLang="it-IT" sz="2600" b="1" baseline="30000" dirty="0"/>
              <a:t>Art. 9, DL n. 66/2014</a:t>
            </a:r>
          </a:p>
          <a:p>
            <a:pPr algn="just" eaLnBrk="1" hangingPunct="1"/>
            <a:r>
              <a:rPr lang="it-IT" altLang="it-IT" sz="2600" baseline="30000" dirty="0"/>
              <a:t>Obbligatorietà per le PA centrali e periferiche, Regioni, enti regionali e loro consorzi o associazioni, enti del SSN, di ricorrere a </a:t>
            </a:r>
            <a:r>
              <a:rPr lang="it-IT" altLang="it-IT" sz="2600" baseline="30000" dirty="0" err="1"/>
              <a:t>Consip</a:t>
            </a:r>
            <a:r>
              <a:rPr lang="it-IT" altLang="it-IT" sz="2600" baseline="30000" dirty="0"/>
              <a:t> o altro Soggetto Aggregatore per le relative procedure di acquisto per individuate categorie di beni e servizi</a:t>
            </a:r>
          </a:p>
          <a:p>
            <a:pPr algn="just" eaLnBrk="1" hangingPunct="1"/>
            <a:endParaRPr lang="it-IT" altLang="it-IT" sz="2600" baseline="30000" dirty="0"/>
          </a:p>
          <a:p>
            <a:pPr algn="just" eaLnBrk="1" hangingPunct="1"/>
            <a:r>
              <a:rPr lang="it-IT" altLang="it-IT" sz="2600" b="1" baseline="30000" dirty="0"/>
              <a:t>D.P.C.M. del 11/11/2014</a:t>
            </a:r>
          </a:p>
          <a:p>
            <a:pPr algn="just" eaLnBrk="1" hangingPunct="1"/>
            <a:r>
              <a:rPr lang="it-IT" altLang="it-IT" sz="2600" baseline="30000" dirty="0"/>
              <a:t>Definizione requisiti per iscrizione elenco ANAC dei Soggetti Aggregatori</a:t>
            </a:r>
          </a:p>
          <a:p>
            <a:pPr algn="just" eaLnBrk="1" hangingPunct="1"/>
            <a:endParaRPr lang="it-IT" altLang="it-IT" sz="2600" b="1" baseline="30000" dirty="0"/>
          </a:p>
          <a:p>
            <a:pPr algn="just" eaLnBrk="1" hangingPunct="1"/>
            <a:r>
              <a:rPr lang="it-IT" altLang="it-IT" sz="2600" b="1" baseline="30000" dirty="0"/>
              <a:t>D.P.C.M. del 14/11/2014</a:t>
            </a:r>
          </a:p>
          <a:p>
            <a:pPr algn="just" eaLnBrk="1" hangingPunct="1"/>
            <a:r>
              <a:rPr lang="it-IT" altLang="it-IT" sz="2600" baseline="30000" dirty="0"/>
              <a:t>Istituzione del Tavolo dei soggetti aggregatori</a:t>
            </a:r>
          </a:p>
          <a:p>
            <a:pPr algn="just" eaLnBrk="1" hangingPunct="1"/>
            <a:endParaRPr lang="it-IT" altLang="it-IT" sz="2600" b="1" baseline="30000" dirty="0"/>
          </a:p>
          <a:p>
            <a:pPr algn="just" eaLnBrk="1" hangingPunct="1"/>
            <a:r>
              <a:rPr lang="it-IT" altLang="it-IT" sz="2600" b="1" baseline="30000" dirty="0"/>
              <a:t>D.M. del 16/12/2015</a:t>
            </a:r>
          </a:p>
          <a:p>
            <a:pPr algn="just" eaLnBrk="1" hangingPunct="1"/>
            <a:r>
              <a:rPr lang="it-IT" altLang="it-IT" sz="2600" baseline="30000" dirty="0"/>
              <a:t>Il DM per l</a:t>
            </a:r>
            <a:r>
              <a:rPr lang="it-IT" altLang="en-US" sz="2600" baseline="30000" dirty="0"/>
              <a:t>’</a:t>
            </a:r>
            <a:r>
              <a:rPr lang="it-IT" altLang="it-IT" sz="2600" baseline="30000" dirty="0"/>
              <a:t>assegnazione del fondo pari a 10 milioni di euro per l</a:t>
            </a:r>
            <a:r>
              <a:rPr lang="it-IT" altLang="en-US" sz="2600" baseline="30000" dirty="0"/>
              <a:t>’</a:t>
            </a:r>
            <a:r>
              <a:rPr lang="it-IT" altLang="it-IT" sz="2600" baseline="30000" dirty="0"/>
              <a:t>anno 2015 assegnato ai soggetti aggregatori per le attività di aggregazione della spesa.</a:t>
            </a:r>
          </a:p>
          <a:p>
            <a:pPr algn="just" eaLnBrk="1" hangingPunct="1"/>
            <a:endParaRPr lang="it-IT" altLang="it-IT" sz="2600" b="1" baseline="30000" dirty="0"/>
          </a:p>
          <a:p>
            <a:pPr algn="just" eaLnBrk="1" hangingPunct="1"/>
            <a:r>
              <a:rPr lang="it-IT" altLang="it-IT" sz="2600" b="1" baseline="30000" dirty="0"/>
              <a:t>D.P.C.M. 24/12/2015</a:t>
            </a:r>
          </a:p>
          <a:p>
            <a:pPr algn="just" eaLnBrk="1" hangingPunct="1"/>
            <a:r>
              <a:rPr lang="it-IT" altLang="it-IT" sz="2600" baseline="30000" dirty="0"/>
              <a:t>Il DPCM che identifica categorie di </a:t>
            </a:r>
            <a:r>
              <a:rPr lang="it-IT" altLang="it-IT" sz="2600" b="1" baseline="30000" dirty="0"/>
              <a:t>beni e di servizi </a:t>
            </a:r>
            <a:r>
              <a:rPr lang="it-IT" altLang="it-IT" sz="2600" baseline="30000" dirty="0"/>
              <a:t>nonché </a:t>
            </a:r>
            <a:r>
              <a:rPr lang="it-IT" altLang="it-IT" sz="2600" b="1" baseline="30000" dirty="0"/>
              <a:t>le soglie </a:t>
            </a:r>
            <a:r>
              <a:rPr lang="it-IT" altLang="it-IT" sz="2600" baseline="30000" dirty="0"/>
              <a:t>al superamento delle quali le amministrazioni ricorrono ai Soggetti Aggregatori per lo svolgimento delle relative procedure per il biennio 2016/2017 </a:t>
            </a:r>
          </a:p>
          <a:p>
            <a:pPr algn="just" eaLnBrk="1" hangingPunct="1"/>
            <a:endParaRPr lang="en-US" altLang="it-IT" baseline="30000" dirty="0"/>
          </a:p>
          <a:p>
            <a:pPr eaLnBrk="1" hangingPunct="1"/>
            <a:endParaRPr lang="en-US" altLang="it-IT" sz="1600" dirty="0"/>
          </a:p>
        </p:txBody>
      </p:sp>
    </p:spTree>
    <p:extLst>
      <p:ext uri="{BB962C8B-B14F-4D97-AF65-F5344CB8AC3E}">
        <p14:creationId xmlns:p14="http://schemas.microsoft.com/office/powerpoint/2010/main" val="341032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it-IT" altLang="it-IT" sz="4000" b="1" baseline="30000">
                <a:solidFill>
                  <a:srgbClr val="FF0000"/>
                </a:solidFill>
              </a:rPr>
              <a:t/>
            </a:r>
            <a:br>
              <a:rPr lang="it-IT" altLang="it-IT" sz="4000" b="1" baseline="30000">
                <a:solidFill>
                  <a:srgbClr val="FF0000"/>
                </a:solidFill>
              </a:rPr>
            </a:br>
            <a:r>
              <a:rPr lang="it-IT" altLang="it-IT" sz="4000" b="1" baseline="30000">
                <a:solidFill>
                  <a:srgbClr val="FF0000"/>
                </a:solidFill>
              </a:rPr>
              <a:t>Governance del processo di aggregazione: </a:t>
            </a:r>
            <a:br>
              <a:rPr lang="it-IT" altLang="it-IT" sz="4000" b="1" baseline="30000">
                <a:solidFill>
                  <a:srgbClr val="FF0000"/>
                </a:solidFill>
              </a:rPr>
            </a:br>
            <a:r>
              <a:rPr lang="it-IT" altLang="it-IT" sz="4000" b="1" baseline="30000">
                <a:solidFill>
                  <a:srgbClr val="FF0000"/>
                </a:solidFill>
              </a:rPr>
              <a:t>ruolo e funzioni</a:t>
            </a:r>
            <a:endParaRPr lang="en-US" altLang="it-IT" sz="4000" b="1">
              <a:solidFill>
                <a:srgbClr val="FF0000"/>
              </a:solidFill>
            </a:endParaRPr>
          </a:p>
        </p:txBody>
      </p:sp>
      <p:sp>
        <p:nvSpPr>
          <p:cNvPr id="16386" name="Rectangle 3"/>
          <p:cNvSpPr>
            <a:spLocks noChangeArrowheads="1"/>
          </p:cNvSpPr>
          <p:nvPr/>
        </p:nvSpPr>
        <p:spPr bwMode="auto">
          <a:xfrm>
            <a:off x="1919289" y="1557339"/>
            <a:ext cx="8497887" cy="550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fontAlgn="base" hangingPunct="1">
              <a:spcBef>
                <a:spcPct val="0"/>
              </a:spcBef>
              <a:spcAft>
                <a:spcPct val="0"/>
              </a:spcAft>
            </a:pPr>
            <a:r>
              <a:rPr lang="it-IT" altLang="it-IT" sz="3200" b="1" baseline="30000" dirty="0">
                <a:solidFill>
                  <a:srgbClr val="000000"/>
                </a:solidFill>
                <a:latin typeface="Zapf Dingbats" charset="2"/>
                <a:sym typeface="Zapf Dingbats" charset="2"/>
              </a:rPr>
              <a:t>✔</a:t>
            </a:r>
            <a:r>
              <a:rPr lang="it-IT" altLang="it-IT" sz="3200" b="1" baseline="30000" dirty="0">
                <a:solidFill>
                  <a:srgbClr val="000000"/>
                </a:solidFill>
                <a:sym typeface="Zapf Dingbats" charset="2"/>
              </a:rPr>
              <a:t> </a:t>
            </a:r>
            <a:r>
              <a:rPr lang="it-IT" altLang="it-IT" sz="3200" b="1" baseline="30000" dirty="0">
                <a:solidFill>
                  <a:srgbClr val="000000"/>
                </a:solidFill>
              </a:rPr>
              <a:t>Tavolo Tecnico Soggetti Aggregatori</a:t>
            </a:r>
          </a:p>
          <a:p>
            <a:pPr algn="just" eaLnBrk="1" fontAlgn="base" hangingPunct="1">
              <a:spcBef>
                <a:spcPct val="0"/>
              </a:spcBef>
              <a:spcAft>
                <a:spcPct val="0"/>
              </a:spcAft>
            </a:pPr>
            <a:endParaRPr lang="en-US" altLang="it-IT" sz="2500" baseline="30000" dirty="0">
              <a:solidFill>
                <a:srgbClr val="000000"/>
              </a:solidFill>
            </a:endParaRPr>
          </a:p>
          <a:p>
            <a:pPr algn="just" eaLnBrk="1" fontAlgn="base" hangingPunct="1">
              <a:spcBef>
                <a:spcPct val="0"/>
              </a:spcBef>
              <a:spcAft>
                <a:spcPct val="0"/>
              </a:spcAft>
            </a:pPr>
            <a:r>
              <a:rPr lang="it-IT" altLang="it-IT" sz="2500" b="1" baseline="30000" dirty="0">
                <a:solidFill>
                  <a:srgbClr val="000000"/>
                </a:solidFill>
              </a:rPr>
              <a:t>Composizione</a:t>
            </a:r>
            <a:endParaRPr lang="it-IT" altLang="it-IT" sz="2500" baseline="30000" dirty="0">
              <a:solidFill>
                <a:srgbClr val="000000"/>
              </a:solidFill>
            </a:endParaRPr>
          </a:p>
          <a:p>
            <a:pPr algn="just" eaLnBrk="1" fontAlgn="base" hangingPunct="1">
              <a:spcBef>
                <a:spcPct val="0"/>
              </a:spcBef>
              <a:spcAft>
                <a:spcPct val="0"/>
              </a:spcAft>
            </a:pPr>
            <a:r>
              <a:rPr lang="it-IT" altLang="it-IT" sz="2500" b="1" baseline="30000" dirty="0">
                <a:solidFill>
                  <a:srgbClr val="000000"/>
                </a:solidFill>
              </a:rPr>
              <a:t>MEF-DAG, PCM, Commissario alla Revisione della Spesa, </a:t>
            </a:r>
            <a:r>
              <a:rPr lang="it-IT" altLang="it-IT" sz="2500" b="1" baseline="30000" dirty="0" err="1">
                <a:solidFill>
                  <a:srgbClr val="000000"/>
                </a:solidFill>
              </a:rPr>
              <a:t>MdS</a:t>
            </a:r>
            <a:r>
              <a:rPr lang="it-IT" altLang="it-IT" sz="2500" b="1" baseline="30000" dirty="0">
                <a:solidFill>
                  <a:srgbClr val="000000"/>
                </a:solidFill>
              </a:rPr>
              <a:t>, un membro in rappresentanza di ciascun</a:t>
            </a:r>
            <a:r>
              <a:rPr lang="it-IT" altLang="it-IT" sz="2500" b="1" dirty="0">
                <a:solidFill>
                  <a:srgbClr val="000000"/>
                </a:solidFill>
              </a:rPr>
              <a:t> </a:t>
            </a:r>
            <a:r>
              <a:rPr lang="it-IT" altLang="it-IT" sz="2500" b="1" baseline="30000" dirty="0">
                <a:solidFill>
                  <a:srgbClr val="000000"/>
                </a:solidFill>
              </a:rPr>
              <a:t>Soggetto Aggregatore,</a:t>
            </a:r>
            <a:r>
              <a:rPr lang="it-IT" altLang="it-IT" sz="2500" b="1" dirty="0">
                <a:solidFill>
                  <a:srgbClr val="000000"/>
                </a:solidFill>
              </a:rPr>
              <a:t> </a:t>
            </a:r>
            <a:r>
              <a:rPr lang="da-DK" altLang="it-IT" sz="2500" b="1" baseline="30000" dirty="0">
                <a:solidFill>
                  <a:srgbClr val="000000"/>
                </a:solidFill>
              </a:rPr>
              <a:t>ANAC,</a:t>
            </a:r>
            <a:r>
              <a:rPr lang="da-DK" altLang="it-IT" sz="2500" b="1" dirty="0">
                <a:solidFill>
                  <a:srgbClr val="000000"/>
                </a:solidFill>
              </a:rPr>
              <a:t> </a:t>
            </a:r>
            <a:r>
              <a:rPr lang="it-IT" altLang="it-IT" sz="2500" b="1" baseline="30000" dirty="0">
                <a:solidFill>
                  <a:srgbClr val="000000"/>
                </a:solidFill>
              </a:rPr>
              <a:t>Conferenza delle Regioni, ANCI e UPI</a:t>
            </a:r>
          </a:p>
          <a:p>
            <a:pPr algn="just" eaLnBrk="1" fontAlgn="base" hangingPunct="1">
              <a:spcBef>
                <a:spcPct val="0"/>
              </a:spcBef>
              <a:spcAft>
                <a:spcPct val="0"/>
              </a:spcAft>
            </a:pPr>
            <a:endParaRPr lang="it-IT" altLang="it-IT" sz="2500" baseline="30000" dirty="0">
              <a:solidFill>
                <a:srgbClr val="000000"/>
              </a:solidFill>
            </a:endParaRPr>
          </a:p>
          <a:p>
            <a:pPr algn="just" eaLnBrk="1" fontAlgn="base" hangingPunct="1">
              <a:spcBef>
                <a:spcPct val="0"/>
              </a:spcBef>
              <a:spcAft>
                <a:spcPct val="0"/>
              </a:spcAft>
            </a:pPr>
            <a:r>
              <a:rPr lang="it-IT" altLang="it-IT" sz="2500" b="1" baseline="30000" dirty="0">
                <a:solidFill>
                  <a:srgbClr val="000000"/>
                </a:solidFill>
              </a:rPr>
              <a:t>Ruolo e funzioni</a:t>
            </a:r>
            <a:endParaRPr lang="it-IT" altLang="it-IT" sz="2500" baseline="30000" dirty="0">
              <a:solidFill>
                <a:srgbClr val="000000"/>
              </a:solidFill>
            </a:endParaRPr>
          </a:p>
          <a:p>
            <a:pPr algn="just" eaLnBrk="1" fontAlgn="base" hangingPunct="1">
              <a:spcBef>
                <a:spcPct val="0"/>
              </a:spcBef>
              <a:spcAft>
                <a:spcPct val="0"/>
              </a:spcAft>
            </a:pPr>
            <a:r>
              <a:rPr lang="it-IT" altLang="it-IT" sz="2500" baseline="30000" dirty="0">
                <a:solidFill>
                  <a:srgbClr val="000000"/>
                </a:solidFill>
              </a:rPr>
              <a:t>• </a:t>
            </a:r>
            <a:r>
              <a:rPr lang="it-IT" altLang="it-IT" sz="2800" baseline="30000" dirty="0">
                <a:solidFill>
                  <a:srgbClr val="000000"/>
                </a:solidFill>
              </a:rPr>
              <a:t>Approva il Piano integrato delle iniziative di acquisto aggregato</a:t>
            </a:r>
          </a:p>
          <a:p>
            <a:pPr algn="just" eaLnBrk="1" fontAlgn="base" hangingPunct="1">
              <a:spcBef>
                <a:spcPct val="0"/>
              </a:spcBef>
              <a:spcAft>
                <a:spcPct val="0"/>
              </a:spcAft>
            </a:pPr>
            <a:r>
              <a:rPr lang="it-IT" altLang="it-IT" sz="2800" baseline="30000" dirty="0">
                <a:solidFill>
                  <a:srgbClr val="000000"/>
                </a:solidFill>
              </a:rPr>
              <a:t>• Monitora le attività e i risultati dell</a:t>
            </a:r>
            <a:r>
              <a:rPr lang="it-IT" altLang="en-US" sz="2800" baseline="30000" dirty="0">
                <a:solidFill>
                  <a:srgbClr val="000000"/>
                </a:solidFill>
              </a:rPr>
              <a:t>’</a:t>
            </a:r>
            <a:r>
              <a:rPr lang="it-IT" altLang="it-IT" sz="2800" baseline="30000" dirty="0">
                <a:solidFill>
                  <a:srgbClr val="000000"/>
                </a:solidFill>
              </a:rPr>
              <a:t>aggregazione e centralizzazione degli acquisti</a:t>
            </a:r>
          </a:p>
          <a:p>
            <a:pPr algn="just" eaLnBrk="1" fontAlgn="base" hangingPunct="1">
              <a:spcBef>
                <a:spcPct val="0"/>
              </a:spcBef>
              <a:spcAft>
                <a:spcPct val="0"/>
              </a:spcAft>
            </a:pPr>
            <a:r>
              <a:rPr lang="it-IT" altLang="it-IT" sz="2800" baseline="30000" dirty="0">
                <a:solidFill>
                  <a:srgbClr val="000000"/>
                </a:solidFill>
              </a:rPr>
              <a:t>• Attiva iniziative di supporto tecnico ai programmi di razionalizzazione della spesa</a:t>
            </a:r>
            <a:r>
              <a:rPr lang="it-IT" altLang="it-IT" sz="2800" dirty="0">
                <a:solidFill>
                  <a:srgbClr val="000000"/>
                </a:solidFill>
              </a:rPr>
              <a:t> </a:t>
            </a:r>
            <a:r>
              <a:rPr lang="it-IT" altLang="it-IT" sz="2800" baseline="30000" dirty="0">
                <a:solidFill>
                  <a:srgbClr val="000000"/>
                </a:solidFill>
              </a:rPr>
              <a:t>per beni e</a:t>
            </a:r>
            <a:r>
              <a:rPr lang="it-IT" altLang="it-IT" sz="2800" dirty="0">
                <a:solidFill>
                  <a:srgbClr val="000000"/>
                </a:solidFill>
              </a:rPr>
              <a:t> </a:t>
            </a:r>
            <a:r>
              <a:rPr lang="it-IT" altLang="it-IT" sz="2800" baseline="30000" dirty="0">
                <a:solidFill>
                  <a:srgbClr val="000000"/>
                </a:solidFill>
              </a:rPr>
              <a:t>servizi dei soggetti aggregatori, promuovendo e rafforzando i rapporti di collaborazione e</a:t>
            </a:r>
            <a:r>
              <a:rPr lang="it-IT" altLang="it-IT" sz="2800" dirty="0">
                <a:solidFill>
                  <a:srgbClr val="000000"/>
                </a:solidFill>
              </a:rPr>
              <a:t> </a:t>
            </a:r>
            <a:r>
              <a:rPr lang="it-IT" altLang="it-IT" sz="2800" baseline="30000" dirty="0">
                <a:solidFill>
                  <a:srgbClr val="000000"/>
                </a:solidFill>
              </a:rPr>
              <a:t>favorendo la diffusione delle buone pratiche</a:t>
            </a:r>
          </a:p>
          <a:p>
            <a:pPr algn="just" eaLnBrk="1" fontAlgn="base" hangingPunct="1">
              <a:spcBef>
                <a:spcPct val="0"/>
              </a:spcBef>
              <a:spcAft>
                <a:spcPct val="0"/>
              </a:spcAft>
            </a:pPr>
            <a:r>
              <a:rPr lang="it-IT" altLang="it-IT" sz="2800" baseline="30000" dirty="0">
                <a:solidFill>
                  <a:srgbClr val="000000"/>
                </a:solidFill>
              </a:rPr>
              <a:t>• Promuove l'utilizzo delle piattaforme informatiche di acquisto da parte dei soggetti</a:t>
            </a:r>
            <a:r>
              <a:rPr lang="it-IT" altLang="it-IT" sz="2800" dirty="0">
                <a:solidFill>
                  <a:srgbClr val="000000"/>
                </a:solidFill>
              </a:rPr>
              <a:t> </a:t>
            </a:r>
            <a:r>
              <a:rPr lang="it-IT" altLang="it-IT" sz="2800" baseline="30000" dirty="0">
                <a:solidFill>
                  <a:srgbClr val="000000"/>
                </a:solidFill>
              </a:rPr>
              <a:t>aggregatori</a:t>
            </a:r>
          </a:p>
          <a:p>
            <a:pPr algn="just" eaLnBrk="1" fontAlgn="base" hangingPunct="1">
              <a:spcBef>
                <a:spcPct val="0"/>
              </a:spcBef>
              <a:spcAft>
                <a:spcPct val="0"/>
              </a:spcAft>
            </a:pPr>
            <a:r>
              <a:rPr lang="it-IT" altLang="it-IT" sz="2800" baseline="30000" dirty="0">
                <a:solidFill>
                  <a:srgbClr val="000000"/>
                </a:solidFill>
              </a:rPr>
              <a:t>• Collabora con i soggetti istituzionali competenti in tema di acquisti pubblici</a:t>
            </a:r>
            <a:endParaRPr lang="en-US" altLang="it-IT" sz="2800" dirty="0">
              <a:solidFill>
                <a:srgbClr val="000000"/>
              </a:solidFill>
            </a:endParaRPr>
          </a:p>
        </p:txBody>
      </p:sp>
    </p:spTree>
    <p:extLst>
      <p:ext uri="{BB962C8B-B14F-4D97-AF65-F5344CB8AC3E}">
        <p14:creationId xmlns:p14="http://schemas.microsoft.com/office/powerpoint/2010/main" val="2801846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it-IT" sz="4000" b="1" baseline="30000" dirty="0" err="1">
                <a:solidFill>
                  <a:srgbClr val="FF0000"/>
                </a:solidFill>
                <a:ea typeface="+mj-ea"/>
              </a:rPr>
              <a:t>Governance</a:t>
            </a:r>
            <a:r>
              <a:rPr lang="it-IT" sz="4000" b="1" baseline="30000" dirty="0">
                <a:solidFill>
                  <a:srgbClr val="FF0000"/>
                </a:solidFill>
                <a:ea typeface="+mj-ea"/>
              </a:rPr>
              <a:t> del processo di aggregazione: </a:t>
            </a:r>
            <a:br>
              <a:rPr lang="it-IT" sz="4000" b="1" baseline="30000" dirty="0">
                <a:solidFill>
                  <a:srgbClr val="FF0000"/>
                </a:solidFill>
                <a:ea typeface="+mj-ea"/>
              </a:rPr>
            </a:br>
            <a:r>
              <a:rPr lang="it-IT" sz="4000" b="1" baseline="30000" dirty="0">
                <a:solidFill>
                  <a:srgbClr val="FF0000"/>
                </a:solidFill>
                <a:ea typeface="+mj-ea"/>
              </a:rPr>
              <a:t>ruolo e funzioni</a:t>
            </a:r>
            <a:endParaRPr lang="en-US" sz="4000" b="1" dirty="0">
              <a:solidFill>
                <a:srgbClr val="FF0000"/>
              </a:solidFill>
              <a:ea typeface="+mj-ea"/>
            </a:endParaRPr>
          </a:p>
        </p:txBody>
      </p:sp>
      <p:sp>
        <p:nvSpPr>
          <p:cNvPr id="17410" name="Rectangle 3"/>
          <p:cNvSpPr>
            <a:spLocks noChangeArrowheads="1"/>
          </p:cNvSpPr>
          <p:nvPr/>
        </p:nvSpPr>
        <p:spPr bwMode="auto">
          <a:xfrm>
            <a:off x="1919289" y="1484314"/>
            <a:ext cx="8497887" cy="511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it-IT" altLang="it-IT" sz="3200" b="1" baseline="30000">
                <a:latin typeface="Zapf Dingbats" charset="2"/>
                <a:sym typeface="Zapf Dingbats" charset="2"/>
              </a:rPr>
              <a:t>✔ </a:t>
            </a:r>
            <a:r>
              <a:rPr lang="it-IT" altLang="it-IT" sz="3200" b="1" baseline="30000"/>
              <a:t>Comitato Guida</a:t>
            </a:r>
          </a:p>
          <a:p>
            <a:pPr algn="just" eaLnBrk="1" hangingPunct="1"/>
            <a:endParaRPr lang="en-US" altLang="it-IT" sz="2600" baseline="30000"/>
          </a:p>
          <a:p>
            <a:pPr algn="just" eaLnBrk="1" hangingPunct="1"/>
            <a:r>
              <a:rPr lang="it-IT" altLang="it-IT" b="1" baseline="30000"/>
              <a:t>Composizione</a:t>
            </a:r>
            <a:endParaRPr lang="it-IT" altLang="it-IT" baseline="30000"/>
          </a:p>
          <a:p>
            <a:pPr algn="just" eaLnBrk="1" hangingPunct="1"/>
            <a:r>
              <a:rPr lang="it-IT" altLang="it-IT" b="1" baseline="30000"/>
              <a:t>MEF-DAG (Presidente), PCM, Commissario alla Revisione della Spesa, MdS, Consip, Soggetto Aggregatore in rappresentanza comma 1, Soggetto</a:t>
            </a:r>
            <a:r>
              <a:rPr lang="it-IT" altLang="it-IT" b="1"/>
              <a:t> </a:t>
            </a:r>
            <a:r>
              <a:rPr lang="it-IT" altLang="it-IT" b="1" baseline="30000"/>
              <a:t>Aggregatore in rappresentanza comma 2, Partecipano: ANAC, Conferenza delle</a:t>
            </a:r>
            <a:r>
              <a:rPr lang="it-IT" altLang="it-IT" b="1"/>
              <a:t> </a:t>
            </a:r>
            <a:r>
              <a:rPr lang="it-IT" altLang="it-IT" b="1" baseline="30000"/>
              <a:t>Regioni, ANCI e UPI</a:t>
            </a:r>
          </a:p>
          <a:p>
            <a:pPr algn="just" eaLnBrk="1" hangingPunct="1"/>
            <a:endParaRPr lang="it-IT" altLang="it-IT" baseline="30000"/>
          </a:p>
          <a:p>
            <a:pPr algn="just" eaLnBrk="1" hangingPunct="1"/>
            <a:r>
              <a:rPr lang="it-IT" altLang="it-IT" b="1" baseline="30000"/>
              <a:t>Ruolo e funzioni</a:t>
            </a:r>
            <a:endParaRPr lang="it-IT" altLang="it-IT" baseline="30000"/>
          </a:p>
          <a:p>
            <a:pPr algn="just" eaLnBrk="1" hangingPunct="1"/>
            <a:r>
              <a:rPr lang="it-IT" altLang="it-IT" baseline="30000"/>
              <a:t>• Su indicazione del Tavolo Tecnico, individua l</a:t>
            </a:r>
            <a:r>
              <a:rPr lang="it-IT" altLang="en-US" baseline="30000"/>
              <a:t>’</a:t>
            </a:r>
            <a:r>
              <a:rPr lang="it-IT" altLang="it-IT" baseline="30000"/>
              <a:t>indirizzo di gestione delle attività</a:t>
            </a:r>
          </a:p>
          <a:p>
            <a:pPr algn="just" eaLnBrk="1" hangingPunct="1"/>
            <a:r>
              <a:rPr lang="it-IT" altLang="it-IT" baseline="30000"/>
              <a:t>• In base alle informazioni fornite dai Soggetti Aggregatori, formula la proposta di Piano integrato delle iniziative di acquisto aggregato (comprensivo delle categorie merceologiche comma 3 art 9</a:t>
            </a:r>
          </a:p>
          <a:p>
            <a:pPr algn="just" eaLnBrk="1" hangingPunct="1"/>
            <a:r>
              <a:rPr lang="en-US" altLang="it-IT" baseline="30000"/>
              <a:t>DL66/2014)</a:t>
            </a:r>
          </a:p>
          <a:p>
            <a:pPr algn="just" eaLnBrk="1" hangingPunct="1"/>
            <a:r>
              <a:rPr lang="it-IT" altLang="it-IT" baseline="30000"/>
              <a:t>• Attiva i Gruppi di lavoro</a:t>
            </a:r>
          </a:p>
          <a:p>
            <a:pPr algn="just" eaLnBrk="1" hangingPunct="1"/>
            <a:r>
              <a:rPr lang="it-IT" altLang="it-IT" baseline="30000"/>
              <a:t>• Formula, anche in base alle risultanze dei Gruppi di Lavoro, proposte al Tavolo Tecnico</a:t>
            </a:r>
            <a:r>
              <a:rPr lang="it-IT" altLang="it-IT"/>
              <a:t> </a:t>
            </a:r>
            <a:r>
              <a:rPr lang="it-IT" altLang="it-IT" baseline="30000"/>
              <a:t>riguardanti l</a:t>
            </a:r>
            <a:r>
              <a:rPr lang="it-IT" altLang="en-US" baseline="30000"/>
              <a:t>’</a:t>
            </a:r>
            <a:r>
              <a:rPr lang="it-IT" altLang="it-IT" baseline="30000"/>
              <a:t>aggregazione e razionalizzazione della spesa attraverso i Soggetti Aggregatori</a:t>
            </a:r>
          </a:p>
          <a:p>
            <a:pPr algn="just" eaLnBrk="1" hangingPunct="1"/>
            <a:r>
              <a:rPr lang="it-IT" altLang="it-IT" baseline="30000"/>
              <a:t>• Gestisce, anche attraverso strutture e strumenti dedicati, la condivisione delle informazioni (ad</a:t>
            </a:r>
            <a:r>
              <a:rPr lang="it-IT" altLang="it-IT"/>
              <a:t> </a:t>
            </a:r>
            <a:r>
              <a:rPr lang="pt-BR" altLang="it-IT" baseline="30000"/>
              <a:t>es portale dedicato)</a:t>
            </a:r>
            <a:endParaRPr lang="en-US" altLang="it-IT"/>
          </a:p>
        </p:txBody>
      </p:sp>
    </p:spTree>
    <p:extLst>
      <p:ext uri="{BB962C8B-B14F-4D97-AF65-F5344CB8AC3E}">
        <p14:creationId xmlns:p14="http://schemas.microsoft.com/office/powerpoint/2010/main" val="3798675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388" y="1196975"/>
            <a:ext cx="8507412" cy="4929188"/>
          </a:xfrm>
        </p:spPr>
        <p:txBody>
          <a:bodyPr/>
          <a:lstStyle/>
          <a:p>
            <a:pPr algn="just" eaLnBrk="1" hangingPunct="1"/>
            <a:r>
              <a:rPr lang="it-IT" altLang="it-IT" sz="1600" b="1" u="sng" dirty="0"/>
              <a:t>Art. 9, comma 3 dl 66/2014 coordinato con l. stabilità 2016</a:t>
            </a:r>
          </a:p>
          <a:p>
            <a:pPr algn="just" eaLnBrk="1" hangingPunct="1"/>
            <a:endParaRPr lang="it-IT" altLang="it-IT" sz="1600" dirty="0"/>
          </a:p>
          <a:p>
            <a:pPr algn="just" eaLnBrk="1" hangingPunct="1"/>
            <a:r>
              <a:rPr lang="it-IT" altLang="it-IT" sz="1800" dirty="0"/>
              <a:t>(</a:t>
            </a:r>
            <a:r>
              <a:rPr lang="en-US" altLang="it-IT" sz="1800" dirty="0"/>
              <a:t>…) </a:t>
            </a:r>
            <a:r>
              <a:rPr lang="it-IT" altLang="it-IT" sz="1800" dirty="0"/>
              <a:t>con  decreto  del Presidente del Consiglio dei Ministri, di concerto  con  il  Ministro dell'economia  e  delle  finanze,  da  adottarsi,  d'intesa  con   la </a:t>
            </a:r>
            <a:r>
              <a:rPr lang="it-IT" altLang="it-IT" sz="1800" b="1" i="1" dirty="0"/>
              <a:t>((Conferenza    unificata))</a:t>
            </a:r>
            <a:r>
              <a:rPr lang="it-IT" altLang="it-IT" sz="1800" dirty="0"/>
              <a:t>,    sentita    </a:t>
            </a:r>
            <a:r>
              <a:rPr lang="it-IT" altLang="it-IT" sz="1800" b="1" i="1" dirty="0"/>
              <a:t>((</a:t>
            </a:r>
            <a:r>
              <a:rPr lang="it-IT" altLang="it-IT" sz="1800" b="1" i="1" dirty="0" err="1"/>
              <a:t>l'Autorita'</a:t>
            </a:r>
            <a:r>
              <a:rPr lang="it-IT" altLang="it-IT" sz="1800" b="1" i="1" dirty="0"/>
              <a:t>    nazionale</a:t>
            </a:r>
            <a:r>
              <a:rPr lang="it-IT" altLang="it-IT" sz="1800" dirty="0"/>
              <a:t> </a:t>
            </a:r>
            <a:r>
              <a:rPr lang="it-IT" altLang="it-IT" sz="1800" b="1" i="1" dirty="0"/>
              <a:t>anticorruzione))</a:t>
            </a:r>
            <a:r>
              <a:rPr lang="it-IT" altLang="it-IT" sz="1800" dirty="0"/>
              <a:t>, entro il 31 dicembre di ogni anno,  sulla  base  di analisi del Tavolo  dei  soggetti  aggregatori  e  in  ragione  delle risorse messe a disposizione ai sensi del comma 9,  sono  individuate le categorie di beni e di servizi </a:t>
            </a:r>
            <a:r>
              <a:rPr lang="it-IT" altLang="it-IT" sz="1800" dirty="0" err="1"/>
              <a:t>nonche</a:t>
            </a:r>
            <a:r>
              <a:rPr lang="it-IT" altLang="it-IT" sz="1800" dirty="0"/>
              <a:t>' le  soglie  al  superamento delle quali le amministrazioni statali  centrali  e  periferiche,  ad esclusione degli istituti e scuole di  ogni  ordine  e  grado,  delle istituzioni educative e delle istituzioni universitarie,  </a:t>
            </a:r>
            <a:r>
              <a:rPr lang="it-IT" altLang="it-IT" sz="1800" dirty="0" err="1"/>
              <a:t>nonche</a:t>
            </a:r>
            <a:r>
              <a:rPr lang="it-IT" altLang="it-IT" sz="1800" dirty="0"/>
              <a:t>'  le regioni, gli enti regionali, </a:t>
            </a:r>
            <a:r>
              <a:rPr lang="it-IT" altLang="it-IT" sz="1800" b="1" i="1" dirty="0"/>
              <a:t>((gli enti locali di cui all'articolo  2</a:t>
            </a:r>
            <a:r>
              <a:rPr lang="it-IT" altLang="it-IT" sz="1800" dirty="0"/>
              <a:t> </a:t>
            </a:r>
            <a:r>
              <a:rPr lang="it-IT" altLang="it-IT" sz="1800" b="1" i="1" dirty="0"/>
              <a:t>del decreto legislativo  18  agosto  2000,  n.  267,))</a:t>
            </a:r>
            <a:r>
              <a:rPr lang="it-IT" altLang="it-IT" sz="1800" dirty="0"/>
              <a:t>  </a:t>
            </a:r>
            <a:r>
              <a:rPr lang="it-IT" altLang="it-IT" sz="1800" dirty="0" err="1"/>
              <a:t>nonche</a:t>
            </a:r>
            <a:r>
              <a:rPr lang="it-IT" altLang="it-IT" sz="1800" dirty="0"/>
              <a:t>'  loro consorzi e associazioni, e gli enti del servizio sanitario  nazionale ricorrono a </a:t>
            </a:r>
            <a:r>
              <a:rPr lang="it-IT" altLang="it-IT" sz="1800" dirty="0" err="1"/>
              <a:t>Consip</a:t>
            </a:r>
            <a:r>
              <a:rPr lang="it-IT" altLang="it-IT" sz="1800" dirty="0"/>
              <a:t> S.p.A. o agli altri soggetti aggregatori di cui ai commi 1 e 2 per lo  svolgimento  delle  relative  procedure.  </a:t>
            </a:r>
            <a:r>
              <a:rPr lang="it-IT" altLang="it-IT" sz="1800" dirty="0">
                <a:solidFill>
                  <a:srgbClr val="FF0000"/>
                </a:solidFill>
              </a:rPr>
              <a:t>Per le categorie di beni e servizi  individuate  dal  decreto  </a:t>
            </a:r>
            <a:r>
              <a:rPr lang="it-IT" altLang="it-IT" sz="1800" b="1" i="1" dirty="0">
                <a:solidFill>
                  <a:srgbClr val="FF0000"/>
                </a:solidFill>
              </a:rPr>
              <a:t>((di  cui  al</a:t>
            </a:r>
            <a:r>
              <a:rPr lang="it-IT" altLang="it-IT" sz="1800" dirty="0">
                <a:solidFill>
                  <a:srgbClr val="FF0000"/>
                </a:solidFill>
              </a:rPr>
              <a:t> </a:t>
            </a:r>
            <a:r>
              <a:rPr lang="it-IT" altLang="it-IT" sz="1800" b="1" i="1" dirty="0">
                <a:solidFill>
                  <a:srgbClr val="FF0000"/>
                </a:solidFill>
              </a:rPr>
              <a:t>periodo  precedente,  </a:t>
            </a:r>
            <a:r>
              <a:rPr lang="it-IT" altLang="it-IT" sz="1800" b="1" i="1" dirty="0" err="1">
                <a:solidFill>
                  <a:srgbClr val="FF0000"/>
                </a:solidFill>
              </a:rPr>
              <a:t>l'Autorita'</a:t>
            </a:r>
            <a:r>
              <a:rPr lang="it-IT" altLang="it-IT" sz="1800" b="1" i="1" dirty="0">
                <a:solidFill>
                  <a:srgbClr val="FF0000"/>
                </a:solidFill>
              </a:rPr>
              <a:t>  nazionale   anticorruzione))</a:t>
            </a:r>
            <a:r>
              <a:rPr lang="it-IT" altLang="it-IT" sz="1800" dirty="0">
                <a:solidFill>
                  <a:srgbClr val="FF0000"/>
                </a:solidFill>
              </a:rPr>
              <a:t>   non rilascia il codice identificativo gara (CIG) alle stazioni appaltanti che, in violazione degli adempimenti previsti dal presente comma, non ricorrano a </a:t>
            </a:r>
            <a:r>
              <a:rPr lang="it-IT" altLang="it-IT" sz="1800" dirty="0" err="1">
                <a:solidFill>
                  <a:srgbClr val="FF0000"/>
                </a:solidFill>
              </a:rPr>
              <a:t>Consip</a:t>
            </a:r>
            <a:r>
              <a:rPr lang="it-IT" altLang="it-IT" sz="1800" dirty="0">
                <a:solidFill>
                  <a:srgbClr val="FF0000"/>
                </a:solidFill>
              </a:rPr>
              <a:t> S.p.A. o ad altro  soggetto  aggregatore.  </a:t>
            </a:r>
          </a:p>
          <a:p>
            <a:pPr eaLnBrk="1" hangingPunct="1"/>
            <a:endParaRPr lang="en-US" altLang="it-IT" dirty="0" smtClean="0"/>
          </a:p>
        </p:txBody>
      </p:sp>
      <p:sp>
        <p:nvSpPr>
          <p:cNvPr id="4" name="Title 3"/>
          <p:cNvSpPr>
            <a:spLocks noGrp="1"/>
          </p:cNvSpPr>
          <p:nvPr>
            <p:ph type="title"/>
          </p:nvPr>
        </p:nvSpPr>
        <p:spPr>
          <a:xfrm>
            <a:off x="1981200" y="615951"/>
            <a:ext cx="8229600" cy="460375"/>
          </a:xfrm>
        </p:spPr>
        <p:txBody>
          <a:bodyPr>
            <a:spAutoFit/>
          </a:bodyPr>
          <a:lstStyle/>
          <a:p>
            <a:pPr eaLnBrk="1" hangingPunct="1">
              <a:defRPr/>
            </a:pPr>
            <a:r>
              <a:rPr lang="it-IT" sz="2400" b="1" dirty="0">
                <a:solidFill>
                  <a:srgbClr val="FF0000"/>
                </a:solidFill>
                <a:ea typeface="+mj-ea"/>
              </a:rPr>
              <a:t>Normativa di riferimento</a:t>
            </a:r>
            <a:endParaRPr lang="en-US" sz="2400" b="1" dirty="0">
              <a:solidFill>
                <a:srgbClr val="FF0000"/>
              </a:solidFill>
              <a:ea typeface="+mj-ea"/>
            </a:endParaRPr>
          </a:p>
        </p:txBody>
      </p:sp>
    </p:spTree>
    <p:extLst>
      <p:ext uri="{BB962C8B-B14F-4D97-AF65-F5344CB8AC3E}">
        <p14:creationId xmlns:p14="http://schemas.microsoft.com/office/powerpoint/2010/main" val="915081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it-IT" sz="2800" b="1">
                <a:solidFill>
                  <a:srgbClr val="FF0000"/>
                </a:solidFill>
              </a:rPr>
              <a:t>Dpcm c.d. </a:t>
            </a:r>
            <a:r>
              <a:rPr lang="en-US" altLang="en-US" sz="2800" b="1">
                <a:solidFill>
                  <a:srgbClr val="FF0000"/>
                </a:solidFill>
              </a:rPr>
              <a:t>“</a:t>
            </a:r>
            <a:r>
              <a:rPr lang="en-US" altLang="ja-JP" sz="2800" b="1">
                <a:solidFill>
                  <a:srgbClr val="FF0000"/>
                </a:solidFill>
              </a:rPr>
              <a:t>categorie merceologiche</a:t>
            </a:r>
            <a:r>
              <a:rPr lang="en-US" altLang="en-US" sz="2800" b="1">
                <a:solidFill>
                  <a:srgbClr val="FF0000"/>
                </a:solidFill>
              </a:rPr>
              <a:t>”</a:t>
            </a:r>
            <a:endParaRPr lang="en-US" altLang="it-IT" sz="2800" b="1">
              <a:solidFill>
                <a:srgbClr val="FF0000"/>
              </a:solidFill>
            </a:endParaRPr>
          </a:p>
        </p:txBody>
      </p:sp>
      <p:graphicFrame>
        <p:nvGraphicFramePr>
          <p:cNvPr id="20482" name="Object 4"/>
          <p:cNvGraphicFramePr>
            <a:graphicFrameLocks noChangeAspect="1"/>
          </p:cNvGraphicFramePr>
          <p:nvPr/>
        </p:nvGraphicFramePr>
        <p:xfrm>
          <a:off x="1992314" y="1052513"/>
          <a:ext cx="8135937" cy="5943600"/>
        </p:xfrm>
        <a:graphic>
          <a:graphicData uri="http://schemas.openxmlformats.org/presentationml/2006/ole">
            <mc:AlternateContent xmlns:mc="http://schemas.openxmlformats.org/markup-compatibility/2006">
              <mc:Choice xmlns:v="urn:schemas-microsoft-com:vml" Requires="v">
                <p:oleObj spid="_x0000_s1027" name="Document" r:id="rId3" imgW="6159500" imgH="5943600" progId="Word.Document.12">
                  <p:link updateAutomatic="1"/>
                </p:oleObj>
              </mc:Choice>
              <mc:Fallback>
                <p:oleObj name="Document" r:id="rId3" imgW="6159500" imgH="5943600" progId="Word.Document.12">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314" y="1052513"/>
                        <a:ext cx="8135937"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7186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altLang="it-IT" b="1" dirty="0" err="1" smtClean="0"/>
              <a:t>Enti</a:t>
            </a:r>
            <a:r>
              <a:rPr lang="en-US" altLang="it-IT" b="1" dirty="0" smtClean="0"/>
              <a:t> del </a:t>
            </a:r>
            <a:r>
              <a:rPr lang="en-US" altLang="it-IT" b="1" dirty="0" err="1" smtClean="0"/>
              <a:t>servizio</a:t>
            </a:r>
            <a:r>
              <a:rPr lang="en-US" altLang="it-IT" b="1" dirty="0" smtClean="0"/>
              <a:t> </a:t>
            </a:r>
            <a:r>
              <a:rPr lang="en-US" altLang="it-IT" b="1" dirty="0" err="1" smtClean="0"/>
              <a:t>sanitario</a:t>
            </a:r>
            <a:r>
              <a:rPr lang="en-US" altLang="it-IT" b="1" dirty="0" smtClean="0"/>
              <a:t> </a:t>
            </a:r>
            <a:r>
              <a:rPr lang="en-US" altLang="it-IT" b="1" dirty="0" err="1" smtClean="0"/>
              <a:t>nazionale</a:t>
            </a:r>
            <a:r>
              <a:rPr lang="en-US" altLang="it-IT" dirty="0" smtClean="0"/>
              <a:t>: </a:t>
            </a:r>
            <a:r>
              <a:rPr lang="en-US" altLang="it-IT" dirty="0" err="1" smtClean="0"/>
              <a:t>coinvolgere</a:t>
            </a:r>
            <a:r>
              <a:rPr lang="en-US" altLang="it-IT" dirty="0" smtClean="0"/>
              <a:t> e </a:t>
            </a:r>
            <a:r>
              <a:rPr lang="en-US" altLang="it-IT" dirty="0" err="1" smtClean="0"/>
              <a:t>valorizzare</a:t>
            </a:r>
            <a:r>
              <a:rPr lang="en-US" altLang="it-IT" dirty="0" smtClean="0"/>
              <a:t> </a:t>
            </a:r>
            <a:r>
              <a:rPr lang="en-US" altLang="it-IT" dirty="0" err="1" smtClean="0"/>
              <a:t>l</a:t>
            </a:r>
            <a:r>
              <a:rPr lang="en-US" altLang="en-US" dirty="0" err="1" smtClean="0"/>
              <a:t>’</a:t>
            </a:r>
            <a:r>
              <a:rPr lang="en-US" altLang="it-IT" dirty="0" err="1" smtClean="0"/>
              <a:t>esistente</a:t>
            </a:r>
            <a:endParaRPr lang="en-US" altLang="it-IT" dirty="0" smtClean="0"/>
          </a:p>
          <a:p>
            <a:pPr algn="just"/>
            <a:endParaRPr lang="en-US" altLang="it-IT" sz="1500" dirty="0"/>
          </a:p>
          <a:p>
            <a:pPr algn="just"/>
            <a:r>
              <a:rPr lang="en-US" altLang="it-IT" b="1" dirty="0" err="1" smtClean="0"/>
              <a:t>Enti</a:t>
            </a:r>
            <a:r>
              <a:rPr lang="en-US" altLang="it-IT" b="1" dirty="0" smtClean="0"/>
              <a:t> </a:t>
            </a:r>
            <a:r>
              <a:rPr lang="en-US" altLang="it-IT" b="1" dirty="0" err="1" smtClean="0"/>
              <a:t>regionali</a:t>
            </a:r>
            <a:r>
              <a:rPr lang="en-US" altLang="it-IT" dirty="0" smtClean="0"/>
              <a:t>: le </a:t>
            </a:r>
            <a:r>
              <a:rPr lang="en-US" altLang="it-IT" dirty="0" err="1" smtClean="0"/>
              <a:t>categorie</a:t>
            </a:r>
            <a:r>
              <a:rPr lang="en-US" altLang="it-IT" dirty="0" smtClean="0"/>
              <a:t> </a:t>
            </a:r>
            <a:r>
              <a:rPr lang="en-US" altLang="it-IT" dirty="0" err="1" smtClean="0"/>
              <a:t>afferenti</a:t>
            </a:r>
            <a:r>
              <a:rPr lang="en-US" altLang="it-IT" dirty="0" smtClean="0"/>
              <a:t> </a:t>
            </a:r>
            <a:r>
              <a:rPr lang="en-US" altLang="it-IT" dirty="0" err="1" smtClean="0"/>
              <a:t>alla</a:t>
            </a:r>
            <a:r>
              <a:rPr lang="en-US" altLang="it-IT" dirty="0" smtClean="0"/>
              <a:t> </a:t>
            </a:r>
            <a:r>
              <a:rPr lang="en-US" altLang="it-IT" dirty="0" err="1" smtClean="0"/>
              <a:t>spesa</a:t>
            </a:r>
            <a:r>
              <a:rPr lang="en-US" altLang="it-IT" dirty="0" smtClean="0"/>
              <a:t> </a:t>
            </a:r>
            <a:r>
              <a:rPr lang="en-US" altLang="it-IT" dirty="0" err="1" smtClean="0"/>
              <a:t>devono</a:t>
            </a:r>
            <a:r>
              <a:rPr lang="en-US" altLang="it-IT" dirty="0" smtClean="0"/>
              <a:t> </a:t>
            </a:r>
            <a:r>
              <a:rPr lang="en-US" altLang="it-IT" dirty="0" err="1" smtClean="0"/>
              <a:t>essere</a:t>
            </a:r>
            <a:r>
              <a:rPr lang="en-US" altLang="it-IT" dirty="0" smtClean="0"/>
              <a:t> aggregate da </a:t>
            </a:r>
            <a:r>
              <a:rPr lang="en-US" altLang="it-IT" dirty="0" err="1" smtClean="0"/>
              <a:t>subito</a:t>
            </a:r>
            <a:endParaRPr lang="en-US" altLang="it-IT" dirty="0" smtClean="0"/>
          </a:p>
          <a:p>
            <a:pPr algn="just">
              <a:buFontTx/>
              <a:buNone/>
            </a:pPr>
            <a:endParaRPr lang="en-US" altLang="it-IT" sz="1500" dirty="0"/>
          </a:p>
          <a:p>
            <a:pPr algn="just"/>
            <a:r>
              <a:rPr lang="en-US" altLang="it-IT" b="1" dirty="0" err="1" smtClean="0"/>
              <a:t>Enti</a:t>
            </a:r>
            <a:r>
              <a:rPr lang="en-US" altLang="it-IT" b="1" dirty="0" smtClean="0"/>
              <a:t> </a:t>
            </a:r>
            <a:r>
              <a:rPr lang="en-US" altLang="it-IT" b="1" dirty="0" err="1" smtClean="0"/>
              <a:t>locali</a:t>
            </a:r>
            <a:r>
              <a:rPr lang="en-US" altLang="it-IT" dirty="0" smtClean="0"/>
              <a:t>: </a:t>
            </a:r>
            <a:r>
              <a:rPr lang="en-US" altLang="it-IT" dirty="0" err="1" smtClean="0"/>
              <a:t>deroga</a:t>
            </a:r>
            <a:r>
              <a:rPr lang="en-US" altLang="it-IT" dirty="0" smtClean="0"/>
              <a:t> di </a:t>
            </a:r>
            <a:r>
              <a:rPr lang="en-US" altLang="it-IT" dirty="0" err="1" smtClean="0"/>
              <a:t>sei</a:t>
            </a:r>
            <a:r>
              <a:rPr lang="en-US" altLang="it-IT" dirty="0" smtClean="0"/>
              <a:t> </a:t>
            </a:r>
            <a:r>
              <a:rPr lang="en-US" altLang="it-IT" dirty="0" err="1" smtClean="0"/>
              <a:t>mesi</a:t>
            </a:r>
            <a:endParaRPr lang="en-US" altLang="it-IT" dirty="0" smtClean="0"/>
          </a:p>
        </p:txBody>
      </p:sp>
      <p:sp>
        <p:nvSpPr>
          <p:cNvPr id="4" name="Title 1"/>
          <p:cNvSpPr>
            <a:spLocks noGrp="1"/>
          </p:cNvSpPr>
          <p:nvPr>
            <p:ph type="title"/>
          </p:nvPr>
        </p:nvSpPr>
        <p:spPr/>
        <p:txBody>
          <a:bodyPr/>
          <a:lstStyle/>
          <a:p>
            <a:pPr eaLnBrk="1" hangingPunct="1"/>
            <a:r>
              <a:rPr lang="en-US" altLang="it-IT" sz="2800" b="1">
                <a:solidFill>
                  <a:srgbClr val="FF0000"/>
                </a:solidFill>
              </a:rPr>
              <a:t>Dpcm c.d. </a:t>
            </a:r>
            <a:r>
              <a:rPr lang="en-US" altLang="en-US" sz="2800" b="1">
                <a:solidFill>
                  <a:srgbClr val="FF0000"/>
                </a:solidFill>
              </a:rPr>
              <a:t>“</a:t>
            </a:r>
            <a:r>
              <a:rPr lang="en-US" altLang="ja-JP" sz="2800" b="1">
                <a:solidFill>
                  <a:srgbClr val="FF0000"/>
                </a:solidFill>
              </a:rPr>
              <a:t>categorie merceologiche</a:t>
            </a:r>
            <a:r>
              <a:rPr lang="en-US" altLang="en-US" sz="2800" b="1">
                <a:solidFill>
                  <a:srgbClr val="FF0000"/>
                </a:solidFill>
              </a:rPr>
              <a:t>”</a:t>
            </a:r>
            <a:endParaRPr lang="en-US" altLang="it-IT" sz="2800" b="1">
              <a:solidFill>
                <a:srgbClr val="FF0000"/>
              </a:solidFill>
            </a:endParaRPr>
          </a:p>
        </p:txBody>
      </p:sp>
    </p:spTree>
    <p:extLst>
      <p:ext uri="{BB962C8B-B14F-4D97-AF65-F5344CB8AC3E}">
        <p14:creationId xmlns:p14="http://schemas.microsoft.com/office/powerpoint/2010/main" val="21795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it-IT" sz="3200" b="1">
                <a:solidFill>
                  <a:srgbClr val="FF0000"/>
                </a:solidFill>
              </a:rPr>
              <a:t>Dpcm c.d. </a:t>
            </a:r>
            <a:r>
              <a:rPr lang="en-US" altLang="en-US" sz="3200" b="1">
                <a:solidFill>
                  <a:srgbClr val="FF0000"/>
                </a:solidFill>
              </a:rPr>
              <a:t>“</a:t>
            </a:r>
            <a:r>
              <a:rPr lang="en-US" altLang="ja-JP" sz="3200" b="1">
                <a:solidFill>
                  <a:srgbClr val="FF0000"/>
                </a:solidFill>
              </a:rPr>
              <a:t>categorie merceologich</a:t>
            </a:r>
            <a:r>
              <a:rPr lang="en-US" altLang="ja-JP" sz="3200">
                <a:solidFill>
                  <a:srgbClr val="FF0000"/>
                </a:solidFill>
              </a:rPr>
              <a:t>e</a:t>
            </a:r>
            <a:r>
              <a:rPr lang="en-US" altLang="en-US" sz="3200">
                <a:solidFill>
                  <a:srgbClr val="FF0000"/>
                </a:solidFill>
              </a:rPr>
              <a:t>”</a:t>
            </a:r>
            <a:endParaRPr lang="en-US" altLang="it-IT" sz="3200">
              <a:solidFill>
                <a:srgbClr val="FF0000"/>
              </a:solidFill>
            </a:endParaRPr>
          </a:p>
        </p:txBody>
      </p:sp>
      <p:sp>
        <p:nvSpPr>
          <p:cNvPr id="3" name="Content Placeholder 2"/>
          <p:cNvSpPr>
            <a:spLocks noGrp="1"/>
          </p:cNvSpPr>
          <p:nvPr>
            <p:ph idx="1"/>
          </p:nvPr>
        </p:nvSpPr>
        <p:spPr>
          <a:xfrm>
            <a:off x="1992313" y="1773238"/>
            <a:ext cx="8229600" cy="4525962"/>
          </a:xfrm>
        </p:spPr>
        <p:txBody>
          <a:bodyPr/>
          <a:lstStyle/>
          <a:p>
            <a:pPr algn="just" eaLnBrk="1" hangingPunct="1">
              <a:lnSpc>
                <a:spcPct val="120000"/>
              </a:lnSpc>
            </a:pPr>
            <a:r>
              <a:rPr lang="it-IT" altLang="it-IT" sz="2000"/>
              <a:t>Per le categorie di beni e servizi individuate dal presente articolo </a:t>
            </a:r>
            <a:r>
              <a:rPr lang="it-IT" altLang="it-IT" sz="2000" i="1"/>
              <a:t>(le 19 iniziative elencate)</a:t>
            </a:r>
            <a:r>
              <a:rPr lang="it-IT" altLang="it-IT" sz="2000"/>
              <a:t> </a:t>
            </a:r>
            <a:r>
              <a:rPr lang="it-IT" altLang="it-IT" sz="2000" b="1">
                <a:solidFill>
                  <a:srgbClr val="FF0000"/>
                </a:solidFill>
              </a:rPr>
              <a:t>l</a:t>
            </a:r>
            <a:r>
              <a:rPr lang="it-IT" altLang="en-US" sz="2000" b="1">
                <a:solidFill>
                  <a:srgbClr val="FF0000"/>
                </a:solidFill>
              </a:rPr>
              <a:t>’</a:t>
            </a:r>
            <a:r>
              <a:rPr lang="it-IT" altLang="it-IT" sz="2000" b="1">
                <a:solidFill>
                  <a:srgbClr val="FF0000"/>
                </a:solidFill>
              </a:rPr>
              <a:t>Anac non rilascia il codice identificativo di gara (CIG) alle stazioni appaltanti che non ricorrano a Consip S.p.A. o ad altro soggetto aggregatore, nel momento in cui è disponibile una procedura di gara </a:t>
            </a:r>
          </a:p>
          <a:p>
            <a:pPr algn="just" eaLnBrk="1" hangingPunct="1">
              <a:lnSpc>
                <a:spcPct val="120000"/>
              </a:lnSpc>
            </a:pPr>
            <a:endParaRPr lang="it-IT" altLang="it-IT" sz="2000" b="1">
              <a:solidFill>
                <a:srgbClr val="FF0000"/>
              </a:solidFill>
            </a:endParaRPr>
          </a:p>
          <a:p>
            <a:pPr algn="just" eaLnBrk="1" hangingPunct="1">
              <a:lnSpc>
                <a:spcPct val="120000"/>
              </a:lnSpc>
            </a:pPr>
            <a:r>
              <a:rPr lang="it-IT" altLang="it-IT" sz="2000"/>
              <a:t>Ai fini di quanto previsto nel precedente comma 1, nell</a:t>
            </a:r>
            <a:r>
              <a:rPr lang="it-IT" altLang="en-US" sz="2000"/>
              <a:t>’</a:t>
            </a:r>
            <a:r>
              <a:rPr lang="it-IT" altLang="it-IT" sz="2000"/>
              <a:t>apposita sezione </a:t>
            </a:r>
            <a:r>
              <a:rPr lang="it-IT" altLang="en-US" sz="2000"/>
              <a:t>“</a:t>
            </a:r>
            <a:r>
              <a:rPr lang="it-IT" altLang="it-IT" sz="2000"/>
              <a:t>Soggetti aggregatori</a:t>
            </a:r>
            <a:r>
              <a:rPr lang="it-IT" altLang="en-US" sz="2000"/>
              <a:t>”</a:t>
            </a:r>
            <a:r>
              <a:rPr lang="it-IT" altLang="it-IT" sz="2000"/>
              <a:t> del portale www.acquistinretepa.it è pubblicato l</a:t>
            </a:r>
            <a:r>
              <a:rPr lang="it-IT" altLang="en-US" sz="2000"/>
              <a:t>’</a:t>
            </a:r>
            <a:r>
              <a:rPr lang="it-IT" altLang="it-IT" sz="2000"/>
              <a:t>elenco delle iniziative di cui ciascun soggetto aggregatore è responsabile, comprensivo delle tempistiche e del relativo stato di avanzamento. </a:t>
            </a:r>
            <a:endParaRPr lang="en-US" altLang="it-IT" smtClean="0"/>
          </a:p>
        </p:txBody>
      </p:sp>
    </p:spTree>
    <p:extLst>
      <p:ext uri="{BB962C8B-B14F-4D97-AF65-F5344CB8AC3E}">
        <p14:creationId xmlns:p14="http://schemas.microsoft.com/office/powerpoint/2010/main" val="112490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it-IT" sz="3200" b="1">
                <a:solidFill>
                  <a:srgbClr val="FF0000"/>
                </a:solidFill>
              </a:rPr>
              <a:t>Le novità della legge di stabilità 2016</a:t>
            </a:r>
          </a:p>
        </p:txBody>
      </p:sp>
      <p:sp>
        <p:nvSpPr>
          <p:cNvPr id="23554" name="Rectangle 4"/>
          <p:cNvSpPr>
            <a:spLocks noChangeArrowheads="1"/>
          </p:cNvSpPr>
          <p:nvPr/>
        </p:nvSpPr>
        <p:spPr bwMode="auto">
          <a:xfrm>
            <a:off x="1919288" y="1225551"/>
            <a:ext cx="8424862" cy="52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it-IT" altLang="it-IT" sz="1800" b="1"/>
              <a:t>Acquisti del SSN</a:t>
            </a:r>
            <a:endParaRPr lang="it-IT" altLang="it-IT" sz="1800"/>
          </a:p>
          <a:p>
            <a:pPr algn="just" eaLnBrk="1" hangingPunct="1">
              <a:lnSpc>
                <a:spcPct val="110000"/>
              </a:lnSpc>
              <a:buFont typeface="Arial" panose="020B0604020202020204" pitchFamily="34" charset="0"/>
              <a:buChar char="•"/>
            </a:pPr>
            <a:r>
              <a:rPr lang="it-IT" altLang="it-IT" sz="1800"/>
              <a:t>Al fine di garantire la effettiva realizzazione degli interventi di razionalizzazione della spesa mediante aggregazione degli acquisti di beni e servizi, </a:t>
            </a:r>
            <a:r>
              <a:rPr lang="it-IT" altLang="it-IT" sz="1800" b="1">
                <a:solidFill>
                  <a:srgbClr val="FF0000"/>
                </a:solidFill>
              </a:rPr>
              <a:t>gli enti del Servizio sanitario nazionale sono tenuti ad approvvigionarsi, relativamente alle categorie merceologiche del settore sanitario, avvalendosi, in via esclusiva, delle centrali regionali di committenza di riferimento, ovvero della Consip SpA</a:t>
            </a:r>
            <a:r>
              <a:rPr lang="it-IT" altLang="it-IT" sz="1800"/>
              <a:t>.</a:t>
            </a:r>
          </a:p>
          <a:p>
            <a:pPr algn="just" eaLnBrk="1" hangingPunct="1">
              <a:lnSpc>
                <a:spcPct val="110000"/>
              </a:lnSpc>
              <a:buFont typeface="Arial" panose="020B0604020202020204" pitchFamily="34" charset="0"/>
              <a:buChar char="•"/>
            </a:pPr>
            <a:endParaRPr lang="it-IT" altLang="it-IT" sz="1800"/>
          </a:p>
          <a:p>
            <a:pPr algn="just" eaLnBrk="1" hangingPunct="1">
              <a:lnSpc>
                <a:spcPct val="110000"/>
              </a:lnSpc>
              <a:buFont typeface="Arial" panose="020B0604020202020204" pitchFamily="34" charset="0"/>
              <a:buChar char="•"/>
            </a:pPr>
            <a:r>
              <a:rPr lang="it-IT" altLang="it-IT" sz="1800"/>
              <a:t>Qualora le centrali di committenza individuate sulla base del comma </a:t>
            </a:r>
            <a:r>
              <a:rPr lang="it-IT" altLang="it-IT" sz="1800" u="sng"/>
              <a:t>548</a:t>
            </a:r>
            <a:r>
              <a:rPr lang="it-IT" altLang="it-IT" sz="1800"/>
              <a:t> non siano disponibili ovvero operative, gli enti del Servizio sanitario nazionale sono tenuti ad approvvigionarsi, relativamente alle categorie merceologiche del settore sanitario di cui al comma 548, avvalendosi, in via esclusiva, delle centrali di committenza iscritte nell</a:t>
            </a:r>
            <a:r>
              <a:rPr lang="it-IT" altLang="en-US" sz="1800"/>
              <a:t>’</a:t>
            </a:r>
            <a:r>
              <a:rPr lang="it-IT" altLang="it-IT" sz="1800"/>
              <a:t>elenco dei soggetti aggregatori. In tale ipotesi, spetta alla centrale regionale di committenza di riferimento l</a:t>
            </a:r>
            <a:r>
              <a:rPr lang="it-IT" altLang="en-US" sz="1800"/>
              <a:t>’</a:t>
            </a:r>
            <a:r>
              <a:rPr lang="it-IT" altLang="it-IT" sz="1800"/>
              <a:t>individuazione, ai fini dell</a:t>
            </a:r>
            <a:r>
              <a:rPr lang="it-IT" altLang="en-US" sz="1800"/>
              <a:t>’</a:t>
            </a:r>
            <a:r>
              <a:rPr lang="it-IT" altLang="it-IT" sz="1800"/>
              <a:t>approvvigionamento, di altra centrale di committenza. </a:t>
            </a:r>
            <a:r>
              <a:rPr lang="it-IT" altLang="it-IT" sz="1800" b="1">
                <a:solidFill>
                  <a:srgbClr val="FF0000"/>
                </a:solidFill>
              </a:rPr>
              <a:t>La violazione degli adempimenti previsti dal presente comma costituisce illecito disciplinare ed è causa di responsabilià</a:t>
            </a:r>
            <a:r>
              <a:rPr lang="it-IT" altLang="en-US" sz="1800" b="1">
                <a:solidFill>
                  <a:srgbClr val="FF0000"/>
                </a:solidFill>
              </a:rPr>
              <a:t>’</a:t>
            </a:r>
            <a:r>
              <a:rPr lang="it-IT" altLang="it-IT" sz="1800" b="1">
                <a:solidFill>
                  <a:srgbClr val="FF0000"/>
                </a:solidFill>
              </a:rPr>
              <a:t> per danno erariale.</a:t>
            </a:r>
          </a:p>
        </p:txBody>
      </p:sp>
    </p:spTree>
    <p:extLst>
      <p:ext uri="{BB962C8B-B14F-4D97-AF65-F5344CB8AC3E}">
        <p14:creationId xmlns:p14="http://schemas.microsoft.com/office/powerpoint/2010/main" val="17625393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1321</Words>
  <Application>Microsoft Office PowerPoint</Application>
  <PresentationFormat>Widescreen</PresentationFormat>
  <Paragraphs>79</Paragraphs>
  <Slides>12</Slides>
  <Notes>0</Notes>
  <HiddenSlides>0</HiddenSlides>
  <MMClips>0</MMClips>
  <ScaleCrop>false</ScaleCrop>
  <HeadingPairs>
    <vt:vector size="8" baseType="variant">
      <vt:variant>
        <vt:lpstr>Caratteri utilizzati</vt:lpstr>
      </vt:variant>
      <vt:variant>
        <vt:i4>6</vt:i4>
      </vt:variant>
      <vt:variant>
        <vt:lpstr>Tema</vt:lpstr>
      </vt:variant>
      <vt:variant>
        <vt:i4>2</vt:i4>
      </vt:variant>
      <vt:variant>
        <vt:lpstr>Collegamenti</vt:lpstr>
      </vt:variant>
      <vt:variant>
        <vt:i4>1</vt:i4>
      </vt:variant>
      <vt:variant>
        <vt:lpstr>Titoli diapositive</vt:lpstr>
      </vt:variant>
      <vt:variant>
        <vt:i4>12</vt:i4>
      </vt:variant>
    </vt:vector>
  </HeadingPairs>
  <TitlesOfParts>
    <vt:vector size="21" baseType="lpstr">
      <vt:lpstr>ＭＳ Ｐゴシック</vt:lpstr>
      <vt:lpstr>ＭＳ Ｐゴシック</vt:lpstr>
      <vt:lpstr>Arial</vt:lpstr>
      <vt:lpstr>Calibri</vt:lpstr>
      <vt:lpstr>Calibri Light</vt:lpstr>
      <vt:lpstr>Zapf Dingbats</vt:lpstr>
      <vt:lpstr>Tema di Office</vt:lpstr>
      <vt:lpstr>Struttura predefinita</vt:lpstr>
      <vt:lpstr>???</vt:lpstr>
      <vt:lpstr>La riorganizzazione del processo degli acquisti nel sistema delle Regioni</vt:lpstr>
      <vt:lpstr>Presentazione standard di PowerPoint</vt:lpstr>
      <vt:lpstr> Governance del processo di aggregazione:  ruolo e funzioni</vt:lpstr>
      <vt:lpstr>Governance del processo di aggregazione:  ruolo e funzioni</vt:lpstr>
      <vt:lpstr>Normativa di riferimento</vt:lpstr>
      <vt:lpstr>Dpcm c.d. “categorie merceologiche”</vt:lpstr>
      <vt:lpstr>Dpcm c.d. “categorie merceologiche”</vt:lpstr>
      <vt:lpstr>Dpcm c.d. “categorie merceologiche”</vt:lpstr>
      <vt:lpstr>Le novità della legge di stabilità 2016</vt:lpstr>
      <vt:lpstr>Le novità della legge di stabilità 2016</vt:lpstr>
      <vt:lpstr>Le novità della legge di stabilità 2016</vt:lpstr>
      <vt:lpstr>Problemi aperti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riorganizzazione del processo degli acquisti nel sistema delle Regioni</dc:title>
  <dc:creator>Pierdanilo Melandro</dc:creator>
  <cp:lastModifiedBy>Isabella Tieghi</cp:lastModifiedBy>
  <cp:revision>1</cp:revision>
  <dcterms:created xsi:type="dcterms:W3CDTF">2016-02-23T11:21:03Z</dcterms:created>
  <dcterms:modified xsi:type="dcterms:W3CDTF">2016-03-08T08:28:14Z</dcterms:modified>
</cp:coreProperties>
</file>